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Amatic SC"/>
      <p:regular r:id="rId38"/>
      <p:bold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  <p:embeddedFont>
      <p:font typeface="Source Code Pr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Lato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Lato-italic.fntdata"/><Relationship Id="rId45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ourceCodePro-regular.fntdata"/><Relationship Id="rId47" Type="http://schemas.openxmlformats.org/officeDocument/2006/relationships/font" Target="fonts/Lato-boldItalic.fntdata"/><Relationship Id="rId49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AmaticSC-bold.fntdata"/><Relationship Id="rId38" Type="http://schemas.openxmlformats.org/officeDocument/2006/relationships/font" Target="fonts/AmaticSC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urceCodePro-boldItalic.fntdata"/><Relationship Id="rId50" Type="http://schemas.openxmlformats.org/officeDocument/2006/relationships/font" Target="fonts/SourceCodePr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57e692e22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257e692e2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444034e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444034e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d8c25186d_5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d8c25186d_5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1eb4ba34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1eb4ba34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d8c25186d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d8c25186d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d8c25186d_5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d8c25186d_5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a8956378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a8956378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d8c25186d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1d8c25186d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d8c25186d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d8c25186d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d8c25186d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d8c25186d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d8c25186d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d8c25186d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a895637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a895637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d8c25186d_5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d8c25186d_5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d8c25186d_5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1d8c25186d_5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444034e1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2444034e1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24299b8f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24299b8f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24299b8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224299b8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24299b8f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24299b8f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50c07975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250c07975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444034e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444034e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444034e1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2444034e1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50c07975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250c07975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a5ff0b13d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a5ff0b13d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444034e1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444034e1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444034e1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444034e1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d8c25186d_5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d8c25186d_5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d8c25186d_5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d8c25186d_5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3be03310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3be03310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d8c25186d_5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d8c25186d_5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3be03310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3be0331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d8c25186d_5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d8c25186d_5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a8956378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a8956378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google.com/spreadsheets/d/e/2PACX-1vQzEH4jMShbRXnqDT3R-UJybIpfBcxkDZVI3J1GQV4uYIuliuRmIKq2wZ5E7D1GG1MTUihzZ_McRZb5/pubhtml" TargetMode="External"/><Relationship Id="rId4" Type="http://schemas.openxmlformats.org/officeDocument/2006/relationships/hyperlink" Target="https://docs.google.com/spreadsheets/d/e/2PACX-1vTeceWyWc6aaTuRCXz4qsg_pRggN0XSdqpdr1MHJkIBrdA6NU2Y80_LtL-C-an6TFtmd-K2fBfUeevx/pubhtml" TargetMode="External"/><Relationship Id="rId5" Type="http://schemas.openxmlformats.org/officeDocument/2006/relationships/hyperlink" Target="https://docs.google.com/spreadsheets/d/e/2PACX-1vRVmpHnGG7B-LytrHFm_wKr6HiMnXscNVlwE3FzFbp22q-FniCqRNEGGjVPZ3ua5w/pub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viewer.diagrams.net/?tags=%7B%7D&amp;highlight=0000ff&amp;layers=1&amp;nav=1&amp;title=Flowchart%20of%20communication%20between%20master%20driver%20proxy%20and%20master%20driver%20bfm#Uhttps%3A%2F%2Fdrive.google.com%2Fuc%3Fid%3D1eDgEqjhFuv5kUoQO1FT8N5UviA8E6wbG%26export%3Ddownload" TargetMode="External"/><Relationship Id="rId4" Type="http://schemas.openxmlformats.org/officeDocument/2006/relationships/hyperlink" Target="https://viewer.diagrams.net/?tags=%7B%7D&amp;highlight=0000ff&amp;layers=1&amp;nav=1&amp;title=Flowchart%20of%20communication%20between%20slave%20driver%20proxy%20and%20slave%20driver%20bfm#Uhttps%3A%2F%2Fdrive.google.com%2Fuc%3Fid%3D1d_cUqph7eVT68togIcyEwl-Bx-sXfbky%26export%3Ddownload" TargetMode="External"/><Relationship Id="rId5" Type="http://schemas.openxmlformats.org/officeDocument/2006/relationships/hyperlink" Target="https://viewer.diagrams.net/?tags=%7B%7D&amp;highlight=0000ff&amp;layers=1&amp;nav=1&amp;title=apb_avip_master_monitor#R7VxLk6M2EP4tObhq5rAuhHj5OM%2FksKkkNVuV7Mklg2yTwYgVYmzn10eAwIDAxg9gPLM%2B7IJeSP11f91qwYzgw2rzK0XB8nfiYG%2BkKs5mBB9HqgqAYvH%2F4pJtWqLpSlqwoK4jGu0KXtz%2FsCjMmkWug8NSQ0aIx9ygXGgT38c2K5UhSsm63GxOvPJTA7TAUsGLjTy59G%2FXYcu01MpWEZf%2Fht3FkuULFjUrlDUWBeESOWRdKIJPI%2FhACWHp1WrzgL1YeJlc0n7PDbX5xCj2WZsO09fpowOW6%2BenL9%2F%2BQm%2FfpsHK%2BCJGCdk2WzB2%2BPrFLaFsSRbER97TrvSeksh3cDyqwu92bb4SEvBCwAv%2FxYxtBZgoYoQXLdnKE7V447J%2F4u5jXdx9L9Q8bsTIyc1W3KTzjCfXuPxsLSSiNt6zZlWoEaILzPa003KQuHZjssKMbnk%2Fij3E3LfyPJBQs0XebocEvxBgHAGMmOQb8iLxJBr502CJQixD5nncHGJo1kuX4ZcAJetfc4ssC37uet4D8QhN%2BsGHhyf9%2BTkX7humDG%2F2i1cWh%2BhgCC0XZq5q4n69MxqQWcKyYDBZu4sLEH5CzT5XY0XXP4nLn5xDm%2BOWUbhSwSy1JNGrAls%2BjdOR1CRTWCOXTeeETgOKQ8ym%2Fs2thDan2yC%2BDCixcRgeNo4Zsl8XiQb8ETHP9XH3RqOVBQvVGqMx%2BjQaXRI1lzLma5TES5dkNYtaiLVD8VkNelkQn1UjPasr6RnXQjlcvnRb6BTffi%2FW7bold8dT1UHnavVDVVWsUwrtjKrMQTSgczQPOh6rJepAORP2s%2BzTkthtpBoen%2B99GCC%2FhJvxI4rj8vs58dmXMJH8HW8AtGCzq%2BRXi%2Fh%2FvveIecz1F%2BlGZO4uIsrXQ%2FxsfD7d9BFph6x4Rk9%2F6GWmznUp7ksjmyXQ268cv6ZJV11ASXGHcwMVL6oP7kUn1%2BIHLsgA2X79MAWoQ1JANs0CB4RoFXh46iCGPkYYadTEQf0aAPiMaQXQNq8ABk0sZNPs1gu2dSnvyw%2FiHxH2OchchAyvrtwPGtbgNHA1OZh3EEIDrS19GIPSh5yNyewkNrTTLTCIZp4bLmMJLGMLtD3iczXITFFJLDStCqNZaFN3hmlYsNH08ddlo6YxuI3q12ejJQvdGWwPNmq0tFH9TBNNut5RiraFBkGctQgLIx9IfkyUyoFQpf15zTVNqShfOt%2BL5lMygTcGK%2BUY4DwGWlPOCrz2ZoVChum0GJ2IECfmpGka0tw2Uk%2B7qOFyGwv%2B8AJbKcmvVxaz6g57%2BmUxU9ITFMymzUDOF1MRr2I6Dt8a0XGIHa0SqRyEJ%2BXEr7MevEg1812b8uj1tA3IubUCADywrgEhduwfCYXagLtfFCYSCnNKuJA9FIaSdPnKWVl6yHMXPr%2B2uQQwl9h9sqGzkXcnKlau46QRAOZsimbJUDHZCN%2FEx9XvR%2FpjPBZ3%2BinjJkPzDSF5xRkSPonpqwSOKLoELop%2B0DrMGljUrmDJBi7AwshnAwUcNpY6l9EdKFeTo3oHm1O1bW4Lnhv5nodpc26rdWio1oWGlRxxuz1n3xHeM%2F9Zd5cxV10FYwOWLXbwtLL64fNJMdJiIkC9sAnrLU1YHTS%2FpGpDYgwKCO%2Fwrse4c6wu%2FnaEoUhGbVX9a8O7XMfmIsxsQ5AnF%2FTicAfbW2B%2FMsJQ1H3tu8lGqPLrUe5c3tfcBNgXUViiUrGIDe5A4vgr%2BVe%2BrYwQUIzSF6ZP6z9SNZubBOPRW3gThNjb3IrBbvO%2B%2FiwM6rzWqS92XdT7KEYZXVjjeiZgnAFS9D5A78z9yMmolyQuGOWJaR6QI08O6o%2FLPld4pV8vD5TBX59Q5WTONxrJrz1%2F1K1SHmhl3DmREdF63SrJyZ1nruafBxGzkvu2ao5t%2BkVETvRIYGTbj7mHN3fxlzBJtOmIy8ck%2FeDaiSARZXJxAcUyf516EJM8J%2FuIBihjDWqmxbXdMia6oatZC8F9cJwWAxNOAFQ0LZ3%2B3v68fk%2FvCpHm26j2gdvh2Fmt16Milyo1ipIXnhnhqRXqMKoa2PD%2BqzSQBisDgXZx4qVCLSinzCQFv4gyNylFruTgOCXPd4tH7CTaK%2BDhE8rWb%2BIe1lS9RlH1y%2BgpNMvqZZ6spxVmNsye9RT81NMWfrQfrZKOxeBkrBuT3e80HeOkOlYKP3DMQ7rWPznjOeTHUR1vTob%2FQArCn4HXewy84PCB1x6OgDFHmKexT2oGx4zcNeUMmqG9soMz2DrrPujBGZQzm9whJJmtPJupKr8kNQqQ%2Fcm7SBpyU6geWVlA9hfZCUMtDVxesoN%2BFPpOzjPOPhVuPs9QGqnRMKyx3ooZjz7cqGw6TLELaDzcqG5S9Mne9kZ1JeX25cMNuffEGBvlN2BMHVZF0fGHsPCz53ANWCUjEwycNISfPY1bTayb3SXW%2Be3uL%2FukRrX7%2B0jw6X8%3D" TargetMode="External"/><Relationship Id="rId6" Type="http://schemas.openxmlformats.org/officeDocument/2006/relationships/hyperlink" Target="https://viewer.diagrams.net/?tags=%7B%7D&amp;highlight=0000ff&amp;layers=1&amp;nav=1&amp;title=apb_avip_slave_monitor#R7Vxbl5s2EP4tffA5yUN8EOL6uNekTdKkZ9Om6YuPjGWbBiMixK7dX18B4iqwWdsY72b9sAtCN883881oJDyCV6v1W4qC5Ucyw95IVWbrEbweqSoAisX%2FxSWbtETTlbRgQd2ZqFQU3Ln%2FYVGYVYvcGQ4rFRkhHnODaqFDfB87rFKGKCUP1Wpz4lVHDdACSwV3DvLk0q%2FujC3TUks1i%2FJ32F0ss5GBYadPViirLL5JuEQz8lAqgjcjeEUJYenVan2FvVh4mVy%2B%2Frr56n34brz97Y%2FwB%2Frz8v2X3%2F96k3Z2%2B5gm%2BVeg2Gf7d31hXzh48nH2%2BT16d%2Bnan%2F7xFm%2Byr8Y2mbzwjItP3BLKlmRBfOTdFKWXlET%2BDMe9KvyuqPOBkIAXAl74L2ZsI3QBRYzwoiVbeeIpXrvs77j5WBd330pPrtei5%2BRmI27SecaTq8G6QyaiXkgi6uAtgshUE9EFZlvqwRx4bjGYrDCjG96OYg8x9746OSRUd5HXK%2BDhFwKhR6Al%2Br1HXiRGopE%2FCZYoxDKOnsdNLMbrYekyfBeg5Ps%2FcCuvojF3Pe%2BKeIQm7eDV1Y1%2Be5tL%2FB5Thtd7yFyWkejFFDon%2BETN%2BOShsE6QmdyyZJma0pNU1RcbOI5ui6aficunk%2BMNYBVwDdSATG1OtKphmU9jf3ihZDQPyGWTOaGTgOIQs4n%2F6rWkApzsg%2FgyoMTBYbjbjKbI%2Bb5I1OJTxDzXxwOZl16VNoQN5mWc0rw0Sf5c9Jh%2FcUnmdElW06iDrE8tU7tFg0sytRpEavUlUv2pMBYXOt2UGsW338rPimbJ3ZGYbqcXN0%2FDdHZNAVIG7o3pjEHUYhiIdzozs6Mq2EMGdKbEjSPV8Ph0L8MA%2BRUsjR9RvNC4nBOfvQkTNC54BaAF6%2BIhv1rE%2F%2FliKmZB11%2BkK6u5u4go%2Fz7Ez%2Frn002HSBtkxVO6%2F6DHmTrXr7gtjRyWqIPzncPXNum6A6ko85k5kZpj1gd3zNZT8SJ9U4XdkSpAC8Cn4Qpb4ooQrQIPT2aIoWccwRoN0dZpDQW8ZEkqFtDFVIbNk8iJkh78alcndV6eFf%2BIsM9B5iJkePUcPathD04YTyaldK7RO4BdiUYflGjk5FJmUbFJ7m%2BrQTT13HAZS2AZ26rjEZ%2FrRma0SmLL6aMwmoYOdaeYhiVrTod%2FBtZsmoNbs%2Fb0rLliy4VpD2XNekdr1g405qTpBaVoU6oQxPmWsNTzjrSNDWobabX6h1XP9k8LjUzne9RMUCbw1gCoGlccxlUPlPMHf%2FpqhUKG6aQc8YiwKWavSRomvW4lqW6RyPGWNXzwEq8pyWd4vrOa9sNOy3eGpDwomE5CD93jJnDni4mIizEdh%2FetiM2IE60SSe2ELCXPD9OhfFA949%2BYrDnpJiWQU4UFKDyobwAmDhWePTKNwf5pkbEkZOaUcMl7KAwlkXNxsKpIkecufH7tcLFgLsbLZIXpIO9CPFi5s1kaU2BOxWiadBUzlXBsvF%2F9cqRfx33xMCKl66RrvkIl33EGj09i7qsgJop6AyvzQ1vMyGzASu0NKzmJxsgLUmoh8i1m1eSEekMqP3T1hILu81pCq11zdfDQqPswoNtzdZ3DUrUpLK1lx7utjE8dXd7yj3XRZ3QJwdiAVdsePKGuPvv8WAy%2FmAhQT2HsWkdjVwfNl6lwSOBBCfZCCZqBHwbAox9JMUBs%2Fkr%2BARUmsGDNwluO4j02o2KqVmUcW8SBbSmSen1L3Z5SMbIEe3P9fnIqqnyQzZ3Lq64A%2ByLwSzQunpnBPVEc8iV%2F5dt6BxSj9LD9nu1D7InWr%2FPK%2FjQMmvzdvkfu%2BvdbWRYig1hrcFo2GKu67LeA3pvjkvNqd0mYMcqz8XwlgDx5NfG4lHuNfM4gaADK4OdVVDkv9YVG8sn3n2rhlgdzOU6KjJN20pWbnKm65Rbxk%2BNk1rYBrIZtrdPCJKetJISy1dDcw%2BuL%2BF2sJM6dicvrJG%2FiOol0EWVycQnaKv%2Ftu1GVjJO9xgWUsQY101INxTJs3dDVrIbgTjhOi4EJbQAVTUunv7U9f76ldY2I81XdgdHh7qi9RbnKXKw0aE9eeGAYqdZYxqgHji0nm6WONK3WUV2%2Fe34ZRJUTgJLWH0XD2zQl13zwOM3PF6%2BPWMMcqJW7t3W7nrFuOzhZUl%2B9QXv14ygvtKo6Z%2B6tvDUON%2BovePT9JpPyorz7uuHTqJq0b6jZY92wi89%2Bilen3x3d9q2GcsZ2yDfqhlgNDf9WHVRfwrcnE77BMwvfYJ0%2FtP14KbWMtuxiMop5WmoaNL%2F8HHYNYeeNhEF3DaGcjOXeJMnDvcoysKryS%2FJEAbIzOt%2B8Jzea%2Bn6dDWRnk2WjG%2Bni%2BOIe9I3jc963OXjzvH3fRikxq1rVCNMa652I9dE7N7UljqmBrR6gXt8Qv57TvnMDttWv7tzIoynG2KgeKTINWBdFz29Zw5c0dEMa2oR12jLVgTOc8CUR3WHDwOpvv4DfFr%2BOlZpf8Rtj8OZ%2F" TargetMode="External"/><Relationship Id="rId7" Type="http://schemas.openxmlformats.org/officeDocument/2006/relationships/hyperlink" Target="https://viewer.diagrams.net/?tags=%7B%7D&amp;highlight=0000ff&amp;layers=1&amp;nav=1&amp;title=Flow%20chart%20of%20scoreboard%20runphase.drawio#Uhttps%3A%2F%2Fdrive.google.com%2Fuc%3Fid%3D1i5VsszYVHhUGJMySRw2Xh5Rkc__WFD2I%26export%3Ddownload" TargetMode="External"/><Relationship Id="rId8" Type="http://schemas.openxmlformats.org/officeDocument/2006/relationships/hyperlink" Target="https://viewer.diagrams.net/?tags=%7B%7D&amp;highlight=0000ff&amp;layers=1&amp;nav=1&amp;title=Flow%20chart%20of%20the%20scoreboard%20check%20phase.drawio.drawio#Uhttps%3A%2F%2Fdrive.google.com%2Fuc%3Fid%3D1FSB33k2-DXB3RhBvLAhTpcXIwkKavUVn%26export%3Ddownload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rive.google.com/file/d/1mADEKGv2wMzixNl86_Io2W_nb8adEgIj/view?usp=sharing" TargetMode="External"/><Relationship Id="rId4" Type="http://schemas.openxmlformats.org/officeDocument/2006/relationships/hyperlink" Target="https://docs.google.com/document/d/e/2PACX-1vRM6OEBTzUHbPhxiXIv3pxRLf0LRRkth4unYUWHlEJzr79ChE-W0nw3r9qd5koUqFi676if1BKigkDe/pub" TargetMode="External"/><Relationship Id="rId5" Type="http://schemas.openxmlformats.org/officeDocument/2006/relationships/hyperlink" Target="https://docs.google.com/document/d/e/2PACX-1vSVT0G7uGtZ0LvvynV6T75exXAxvgK8sLetDUCuby_dk3CKBWwQ9yC5KA9l78X8eSdWEjadmbpcXb8p/pub" TargetMode="External"/><Relationship Id="rId6" Type="http://schemas.openxmlformats.org/officeDocument/2006/relationships/hyperlink" Target="https://github.com/mirafra-software-technologies/apb_avip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321625" y="1382025"/>
            <a:ext cx="52212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5000"/>
              <a:t>APB A</a:t>
            </a:r>
            <a:r>
              <a:rPr lang="en" sz="5000"/>
              <a:t>VIP</a:t>
            </a:r>
            <a:endParaRPr sz="50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921675" y="2863650"/>
            <a:ext cx="2822400" cy="20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Phoenix Team,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500"/>
              <a:t>	Maruthi Vangalli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500"/>
              <a:t>	Sahana P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500"/>
              <a:t>	Shaik Nadeem Ahmed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500"/>
              <a:t>	Shweta Patil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500"/>
              <a:t>	Sivareddy Kostam</a:t>
            </a:r>
            <a:endParaRPr sz="1500"/>
          </a:p>
        </p:txBody>
      </p:sp>
      <p:pic>
        <p:nvPicPr>
          <p:cNvPr id="136" name="Google Shape;136;p13"/>
          <p:cNvPicPr preferRelativeResize="0"/>
          <p:nvPr/>
        </p:nvPicPr>
        <p:blipFill rotWithShape="1">
          <a:blip r:embed="rId3">
            <a:alphaModFix/>
          </a:blip>
          <a:srcRect b="0" l="12822" r="13354" t="0"/>
          <a:stretch/>
        </p:blipFill>
        <p:spPr>
          <a:xfrm>
            <a:off x="383750" y="3827463"/>
            <a:ext cx="2167100" cy="7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250" y="3473050"/>
            <a:ext cx="1209499" cy="10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Basic APB timing diagram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8159"/>
            <a:ext cx="9144003" cy="4085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PLANNING PHASE</a:t>
            </a:r>
            <a:endParaRPr b="1" sz="4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idx="1" type="body"/>
          </p:nvPr>
        </p:nvSpPr>
        <p:spPr>
          <a:xfrm>
            <a:off x="747525" y="522125"/>
            <a:ext cx="7588800" cy="42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Verification Plan			-&gt; 	</a:t>
            </a:r>
            <a:r>
              <a:rPr lang="en" sz="19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apb_avip_verification_plan</a:t>
            </a:r>
            <a:endParaRPr sz="19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Coverage Plan			-&gt;	</a:t>
            </a:r>
            <a:r>
              <a:rPr lang="en" sz="19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apb_avip_coverage_plan</a:t>
            </a:r>
            <a:endParaRPr sz="19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Assertion Plan 			-&gt; 	</a:t>
            </a:r>
            <a:r>
              <a:rPr lang="en" sz="1900" u="sng">
                <a:solidFill>
                  <a:schemeClr val="hlink"/>
                </a:solidFill>
                <a:hlinkClick r:id="rId5"/>
              </a:rPr>
              <a:t>apb_avip_assertion_plan</a:t>
            </a:r>
            <a:endParaRPr sz="19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000" y="604550"/>
            <a:ext cx="7038901" cy="39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Implementation</a:t>
            </a:r>
            <a:endParaRPr b="1" sz="4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263" y="842963"/>
            <a:ext cx="3419475" cy="3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 txBox="1"/>
          <p:nvPr/>
        </p:nvSpPr>
        <p:spPr>
          <a:xfrm>
            <a:off x="892575" y="457450"/>
            <a:ext cx="268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3" name="Google Shape;21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00">
                <a:solidFill>
                  <a:schemeClr val="dk1"/>
                </a:solidFill>
              </a:rPr>
              <a:t>APB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b="1" lang="en" sz="1800">
                <a:solidFill>
                  <a:schemeClr val="dk1"/>
                </a:solidFill>
              </a:rPr>
              <a:t>Flowchart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idx="1" type="body"/>
          </p:nvPr>
        </p:nvSpPr>
        <p:spPr>
          <a:xfrm>
            <a:off x="747525" y="522125"/>
            <a:ext cx="7588800" cy="42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Flowcharts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Master Driver 			-&gt;	</a:t>
            </a:r>
            <a:r>
              <a:rPr lang="en" sz="17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apb_avip_master_driver_flowchart</a:t>
            </a:r>
            <a:endParaRPr sz="17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Slave Driver				-&gt;	</a:t>
            </a:r>
            <a:r>
              <a:rPr lang="en" sz="17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apb_avip_slave_driver_flowchart</a:t>
            </a:r>
            <a:endParaRPr b="1" sz="17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Master Monitor 			-&gt;	</a:t>
            </a:r>
            <a:r>
              <a:rPr lang="en" sz="17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apb_avip_master_monitor_flowchart</a:t>
            </a:r>
            <a:endParaRPr sz="17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Slave Monitor				-&gt;	</a:t>
            </a:r>
            <a:r>
              <a:rPr lang="en" sz="17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apb_avip_slave_monitor_flowchart</a:t>
            </a:r>
            <a:endParaRPr sz="17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Scoreboard Run Phase  		-&gt;	</a:t>
            </a:r>
            <a:r>
              <a:rPr lang="en" sz="17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apb_avip_run_phase_flowchart</a:t>
            </a:r>
            <a:endParaRPr sz="17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Scoreboard Check Phase 	-&gt;	</a:t>
            </a:r>
            <a:r>
              <a:rPr lang="en" sz="17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apb_avip_check_phase_flowchart</a:t>
            </a:r>
            <a:endParaRPr sz="1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00">
                <a:solidFill>
                  <a:schemeClr val="dk1"/>
                </a:solidFill>
              </a:rPr>
              <a:t>Master Driver BFM-Proxy Communication Flowchart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250" y="830950"/>
            <a:ext cx="6746624" cy="425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Slave</a:t>
            </a:r>
            <a:r>
              <a:rPr b="1" lang="en" sz="1800">
                <a:solidFill>
                  <a:schemeClr val="dk1"/>
                </a:solidFill>
              </a:rPr>
              <a:t> Driver BFM-Proxy Communication Flowchart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038" y="830525"/>
            <a:ext cx="6781913" cy="4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Master Monitor</a:t>
            </a:r>
            <a:r>
              <a:rPr b="1" lang="en" sz="1800">
                <a:solidFill>
                  <a:schemeClr val="dk1"/>
                </a:solidFill>
              </a:rPr>
              <a:t> BFM-Proxy Communication Flowchart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950" y="961725"/>
            <a:ext cx="5520375" cy="402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Contents</a:t>
            </a:r>
            <a:endParaRPr b="1"/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1297500" y="1160425"/>
            <a:ext cx="7038900" cy="33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419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100"/>
              <a:t>Introduction</a:t>
            </a:r>
            <a:endParaRPr b="1" sz="2100"/>
          </a:p>
          <a:p>
            <a:pPr indent="-3419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100"/>
              <a:t>Key Features</a:t>
            </a:r>
            <a:endParaRPr b="1" sz="2100"/>
          </a:p>
          <a:p>
            <a:pPr indent="-3419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100"/>
              <a:t>APB4 Interface</a:t>
            </a:r>
            <a:endParaRPr b="1" sz="2100"/>
          </a:p>
          <a:p>
            <a:pPr indent="-3419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100"/>
              <a:t>Planning Phase</a:t>
            </a:r>
            <a:endParaRPr b="1" sz="2100"/>
          </a:p>
          <a:p>
            <a:pPr indent="-3419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100"/>
              <a:t>Implementation</a:t>
            </a:r>
            <a:endParaRPr b="1" sz="2100"/>
          </a:p>
          <a:p>
            <a:pPr indent="-33115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900"/>
              <a:t>APB Flow Chart</a:t>
            </a:r>
            <a:endParaRPr sz="1900"/>
          </a:p>
          <a:p>
            <a:pPr indent="-33115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900"/>
              <a:t>Flowcharts</a:t>
            </a:r>
            <a:endParaRPr sz="1900"/>
          </a:p>
          <a:p>
            <a:pPr indent="-3419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100"/>
              <a:t>Output</a:t>
            </a:r>
            <a:endParaRPr b="1" sz="2100"/>
          </a:p>
          <a:p>
            <a:pPr indent="-33115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900"/>
              <a:t>Waveform</a:t>
            </a:r>
            <a:endParaRPr sz="1900"/>
          </a:p>
          <a:p>
            <a:pPr indent="-33115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900"/>
              <a:t>Coverage</a:t>
            </a:r>
            <a:endParaRPr sz="1900"/>
          </a:p>
          <a:p>
            <a:pPr indent="-3311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1900"/>
              <a:t>Demo</a:t>
            </a:r>
            <a:endParaRPr b="1" sz="1900"/>
          </a:p>
          <a:p>
            <a:pPr indent="-3311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1900"/>
              <a:t>References</a:t>
            </a:r>
            <a:endParaRPr b="1"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Slave</a:t>
            </a:r>
            <a:r>
              <a:rPr b="1" lang="en" sz="1800">
                <a:solidFill>
                  <a:schemeClr val="dk1"/>
                </a:solidFill>
              </a:rPr>
              <a:t> Monitor BFM-Proxy Communication Flowchart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838" y="1065175"/>
            <a:ext cx="5186325" cy="39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 </a:t>
            </a:r>
            <a:r>
              <a:rPr b="1" lang="en" sz="1800">
                <a:solidFill>
                  <a:schemeClr val="dk1"/>
                </a:solidFill>
              </a:rPr>
              <a:t>Scoreboard - Run Phase Flowchart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050" y="896475"/>
            <a:ext cx="4341901" cy="4196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APB Scoreboard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4160950" y="2389025"/>
            <a:ext cx="536400" cy="9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250" y="1053350"/>
            <a:ext cx="6278650" cy="397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1675"/>
            <a:ext cx="8839201" cy="323701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 txBox="1"/>
          <p:nvPr/>
        </p:nvSpPr>
        <p:spPr>
          <a:xfrm>
            <a:off x="0" y="53555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APB 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Environment Configuration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81775"/>
            <a:ext cx="8839198" cy="280809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6"/>
          <p:cNvSpPr txBox="1"/>
          <p:nvPr/>
        </p:nvSpPr>
        <p:spPr>
          <a:xfrm>
            <a:off x="152400" y="68795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APB Master Agent Configuration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1375"/>
            <a:ext cx="8839198" cy="308702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7"/>
          <p:cNvSpPr txBox="1"/>
          <p:nvPr/>
        </p:nvSpPr>
        <p:spPr>
          <a:xfrm>
            <a:off x="152400" y="68795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APB Slave Agent Configuration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OUTPUT</a:t>
            </a:r>
            <a:endParaRPr b="1" sz="4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OUTPUT </a:t>
            </a:r>
            <a:r>
              <a:rPr b="1" lang="en">
                <a:solidFill>
                  <a:schemeClr val="dk1"/>
                </a:solidFill>
              </a:rPr>
              <a:t>WAVEFORM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84" name="Google Shape;284;p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8159"/>
            <a:ext cx="9144003" cy="4085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Coverage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75" y="1307850"/>
            <a:ext cx="8562975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</a:t>
            </a:r>
            <a:endParaRPr b="1" sz="4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Introduction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type="title"/>
          </p:nvPr>
        </p:nvSpPr>
        <p:spPr>
          <a:xfrm>
            <a:off x="1233200" y="4473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endParaRPr b="1"/>
          </a:p>
        </p:txBody>
      </p:sp>
      <p:sp>
        <p:nvSpPr>
          <p:cNvPr id="303" name="Google Shape;303;p42"/>
          <p:cNvSpPr txBox="1"/>
          <p:nvPr>
            <p:ph idx="1" type="body"/>
          </p:nvPr>
        </p:nvSpPr>
        <p:spPr>
          <a:xfrm>
            <a:off x="1297500" y="1567550"/>
            <a:ext cx="7038900" cy="26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829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85"/>
              <a:buAutoNum type="arabicPeriod"/>
            </a:pPr>
            <a:r>
              <a:rPr lang="en" sz="1885" u="sng">
                <a:solidFill>
                  <a:schemeClr val="hlink"/>
                </a:solidFill>
                <a:hlinkClick r:id="rId3"/>
              </a:rPr>
              <a:t>APB TB ARCHITECTURE DIAGRAM</a:t>
            </a:r>
            <a:endParaRPr/>
          </a:p>
          <a:p>
            <a:pPr indent="-34829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85"/>
              <a:buAutoNum type="arabicPeriod"/>
            </a:pPr>
            <a:r>
              <a:rPr lang="en" sz="1885" u="sng">
                <a:solidFill>
                  <a:schemeClr val="hlink"/>
                </a:solidFill>
                <a:hlinkClick r:id="rId4"/>
              </a:rPr>
              <a:t>APB TB DOCUMENT</a:t>
            </a:r>
            <a:endParaRPr/>
          </a:p>
          <a:p>
            <a:pPr indent="-34829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85"/>
              <a:buAutoNum type="arabicPeriod"/>
            </a:pPr>
            <a:r>
              <a:rPr lang="en" sz="1885" u="sng">
                <a:solidFill>
                  <a:schemeClr val="hlink"/>
                </a:solidFill>
                <a:hlinkClick r:id="rId5"/>
              </a:rPr>
              <a:t>APB_AVIP_USER_GUIDE</a:t>
            </a:r>
            <a:endParaRPr/>
          </a:p>
          <a:p>
            <a:pPr indent="-34829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85"/>
              <a:buAutoNum type="arabicPeriod"/>
            </a:pPr>
            <a:r>
              <a:rPr lang="en" sz="1885" u="sng">
                <a:solidFill>
                  <a:schemeClr val="hlink"/>
                </a:solidFill>
                <a:hlinkClick r:id="rId6"/>
              </a:rPr>
              <a:t>APB GITHUB LINK</a:t>
            </a:r>
            <a:endParaRPr sz="1885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/>
          <p:nvPr>
            <p:ph idx="1" type="body"/>
          </p:nvPr>
        </p:nvSpPr>
        <p:spPr>
          <a:xfrm>
            <a:off x="244750" y="20877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Q &amp; A</a:t>
            </a:r>
            <a:endParaRPr b="1" sz="42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42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Thank You</a:t>
            </a:r>
            <a:endParaRPr b="1" sz="4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951925" y="1527825"/>
            <a:ext cx="7038900" cy="3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APB is part of the AMBA (Advanced Microcontroller Bus Architecture) protocol family.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defines a low-cost interface that is optimised for minimal power consumption and reduced interface complexity.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Not pipelined, used to connect to low-bandwidth peripherals.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APB can be interfaced with AHB, AHB-lite, AXI and AXI4.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Used to access the programmable </a:t>
            </a:r>
            <a:r>
              <a:rPr lang="en" sz="1500"/>
              <a:t>control</a:t>
            </a:r>
            <a:r>
              <a:rPr lang="en" sz="1500"/>
              <a:t> registers of the peripheral devices.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KEY FEATURES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1052550" y="655425"/>
            <a:ext cx="7038900" cy="3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supports addresses up to 32 bit wide.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APB4 support for write strobe signal to enable  data transfer on the write data bus.  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Single Master - Single Slave.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Programmable wait state insertion. 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Random PSLVERR insertion.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User preferred read-data configuration.</a:t>
            </a:r>
            <a:endParaRPr sz="1500"/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500"/>
              <a:t>In APB, every transfer takes at least two cycles (Setup Phase and Access Phase)</a:t>
            </a:r>
            <a:r>
              <a:rPr lang="en"/>
              <a:t>.</a:t>
            </a:r>
            <a:endParaRPr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Supports Memory Mapping</a:t>
            </a:r>
            <a:endParaRPr sz="1500"/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APB4 INTERFACE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979" y="49550"/>
            <a:ext cx="593359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3104975" y="1607725"/>
            <a:ext cx="1168200" cy="5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966" y="0"/>
            <a:ext cx="621672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